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6ed15a5a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6ed15a5a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6ed15a5a8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6ed15a5a8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6ed15a5a8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6ed15a5a8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6ed15a5a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6ed15a5a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14ce0d3a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14ce0d3a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6ed15a5a8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6ed15a5a8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6ed15a5a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6ed15a5a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6ed15a5a8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6ed15a5a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6ed15a5a8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6ed15a5a8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14ce0d3a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14ce0d3a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90bd3dc2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90bd3dc2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90bd3dc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90bd3dc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6ed15a5a8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6ed15a5a8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6ed15a5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6ed15a5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6ed15a5a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6ed15a5a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6ed15a5a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6ed15a5a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6ed15a5a8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6ed15a5a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6ed15a5a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6ed15a5a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16025" y="1120175"/>
            <a:ext cx="51432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The World Report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278575" y="4679725"/>
            <a:ext cx="67338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Mikaela Pisani, Marcin Grzechowiak, Jereamy Riggs, Rogelio Valdez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100" y="1498000"/>
            <a:ext cx="5267800" cy="351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Part II.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Clusters</a:t>
            </a:r>
            <a:endParaRPr/>
          </a:p>
        </p:txBody>
      </p:sp>
      <p:sp>
        <p:nvSpPr>
          <p:cNvPr id="148" name="Google Shape;148;p2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01" y="827012"/>
            <a:ext cx="7487550" cy="476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>
            <p:ph type="title"/>
          </p:nvPr>
        </p:nvSpPr>
        <p:spPr>
          <a:xfrm>
            <a:off x="3450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lphaUcPeriod"/>
            </a:pPr>
            <a:r>
              <a:rPr lang="pl"/>
              <a:t>Distances between columns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 txBox="1"/>
          <p:nvPr>
            <p:ph type="title"/>
          </p:nvPr>
        </p:nvSpPr>
        <p:spPr>
          <a:xfrm>
            <a:off x="3450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B.	Distances between rows</a:t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13" y="535200"/>
            <a:ext cx="8671763" cy="5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 txBox="1"/>
          <p:nvPr>
            <p:ph type="title"/>
          </p:nvPr>
        </p:nvSpPr>
        <p:spPr>
          <a:xfrm>
            <a:off x="3450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B.	</a:t>
            </a:r>
            <a:r>
              <a:rPr lang="pl"/>
              <a:t>Distances between rows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37" y="535200"/>
            <a:ext cx="8511725" cy="56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 txBox="1"/>
          <p:nvPr>
            <p:ph type="title"/>
          </p:nvPr>
        </p:nvSpPr>
        <p:spPr>
          <a:xfrm>
            <a:off x="3450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Comparison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535200"/>
            <a:ext cx="768870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ctrTitle"/>
          </p:nvPr>
        </p:nvSpPr>
        <p:spPr>
          <a:xfrm>
            <a:off x="384425" y="1322450"/>
            <a:ext cx="87594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Part III.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Exploratory Factor Analysis (EFA)</a:t>
            </a:r>
            <a:endParaRPr/>
          </a:p>
        </p:txBody>
      </p:sp>
      <p:sp>
        <p:nvSpPr>
          <p:cNvPr id="186" name="Google Shape;186;p2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729450" y="1318650"/>
            <a:ext cx="2319600" cy="20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Exploratory Factor Analysis</a:t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750" y="545250"/>
            <a:ext cx="5256150" cy="44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 txBox="1"/>
          <p:nvPr>
            <p:ph type="title"/>
          </p:nvPr>
        </p:nvSpPr>
        <p:spPr>
          <a:xfrm>
            <a:off x="3450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EFA on the Map</a:t>
            </a:r>
            <a:endParaRPr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75" y="676875"/>
            <a:ext cx="7391149" cy="446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Confirmatory Factor Analysis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20250" y="1764850"/>
            <a:ext cx="8503500" cy="31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Factors 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sem: </a:t>
            </a:r>
            <a:r>
              <a:rPr lang="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Algorithm did not converge: </a:t>
            </a:r>
            <a:r>
              <a:rPr i="1" lang="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Iteration limit exceeded.</a:t>
            </a:r>
            <a:endParaRPr i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i="1" lang="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lavaan: Large variances</a:t>
            </a:r>
            <a:br>
              <a:rPr i="1" lang="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i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1" lang="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Factors</a:t>
            </a:r>
            <a:r>
              <a:rPr i="1" lang="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RMSE= 0.029) : not found solution</a:t>
            </a:r>
            <a:br>
              <a:rPr lang="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 Factors </a:t>
            </a:r>
            <a:r>
              <a:rPr lang="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(RMSE=0.058)</a:t>
            </a:r>
            <a:br>
              <a:rPr lang="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Chi-square =  131.3475   Df =  19 Pr(&gt;Chisq) = 8.101801e-19 ; </a:t>
            </a:r>
            <a:br>
              <a:rPr i="1" lang="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Goodness-of-fit index =  0.8387516;  </a:t>
            </a:r>
            <a:br>
              <a:rPr i="1" lang="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Adjusted goodness-of-fit index =  0.6944767; </a:t>
            </a:r>
            <a:br>
              <a:rPr i="1" lang="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pl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SRMR =  0.05365541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ctrTitle"/>
          </p:nvPr>
        </p:nvSpPr>
        <p:spPr>
          <a:xfrm>
            <a:off x="716025" y="1120175"/>
            <a:ext cx="51432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Questions</a:t>
            </a:r>
            <a:endParaRPr/>
          </a:p>
        </p:txBody>
      </p:sp>
      <p:sp>
        <p:nvSpPr>
          <p:cNvPr id="212" name="Google Shape;212;p31"/>
          <p:cNvSpPr txBox="1"/>
          <p:nvPr>
            <p:ph idx="1" type="subTitle"/>
          </p:nvPr>
        </p:nvSpPr>
        <p:spPr>
          <a:xfrm>
            <a:off x="278575" y="4679725"/>
            <a:ext cx="67338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Mikaela Pisani, Marcin Grzechowiak, Jereamy Riggs, Rogelio Valdez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100" y="1498000"/>
            <a:ext cx="5267800" cy="351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556775" y="1335700"/>
            <a:ext cx="30756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About Data</a:t>
            </a:r>
            <a:endParaRPr/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625" y="579525"/>
            <a:ext cx="4984200" cy="443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50" y="674385"/>
            <a:ext cx="8125651" cy="446911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type="ctrTitle"/>
          </p:nvPr>
        </p:nvSpPr>
        <p:spPr>
          <a:xfrm>
            <a:off x="729450" y="-153525"/>
            <a:ext cx="28896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Outliers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Part 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Dimension Reduction</a:t>
            </a:r>
            <a:endParaRPr/>
          </a:p>
        </p:txBody>
      </p:sp>
      <p:sp>
        <p:nvSpPr>
          <p:cNvPr id="109" name="Google Shape;109;p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83975"/>
            <a:ext cx="4003200" cy="19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Multidimensional Scaling (MDS) </a:t>
            </a:r>
            <a:br>
              <a:rPr lang="pl"/>
            </a:br>
            <a:br>
              <a:rPr lang="pl"/>
            </a:br>
            <a:r>
              <a:rPr b="0" lang="pl" sz="1800"/>
              <a:t>Continents presented in 3D space</a:t>
            </a:r>
            <a:endParaRPr b="0" sz="1800"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638" y="792375"/>
            <a:ext cx="4203725" cy="42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9450" y="1152475"/>
            <a:ext cx="24654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Principal   Components Analysis (PCA)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729450" y="2537250"/>
            <a:ext cx="3088500" cy="23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PC1: </a:t>
            </a:r>
            <a:r>
              <a:rPr lang="pl"/>
              <a:t>highly loaded in: number of phones, life expectancy, Corruption index, Access to the Internet and Income.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l"/>
              <a:t>PC2:</a:t>
            </a:r>
            <a:r>
              <a:rPr lang="pl"/>
              <a:t> highly loaded in the number of suicides and sex ratio.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l"/>
              <a:t>PC3:</a:t>
            </a:r>
            <a:r>
              <a:rPr lang="pl"/>
              <a:t> meaningful in the context of inequality.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450" y="1152485"/>
            <a:ext cx="5259700" cy="3704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477500" y="1331900"/>
            <a:ext cx="1617000" cy="16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PC 1 vs. PC2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150" y="156925"/>
            <a:ext cx="4375000" cy="498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05350" y="1213350"/>
            <a:ext cx="1789200" cy="13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PC 1 vs. PC3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950" y="221275"/>
            <a:ext cx="7211526" cy="49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450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Principal Components on the Map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50" y="609799"/>
            <a:ext cx="8300426" cy="553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